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7" r:id="rId2"/>
    <p:sldId id="258" r:id="rId3"/>
    <p:sldId id="259" r:id="rId4"/>
    <p:sldId id="261" r:id="rId5"/>
    <p:sldId id="260" r:id="rId6"/>
    <p:sldId id="263" r:id="rId7"/>
    <p:sldId id="262" r:id="rId8"/>
    <p:sldId id="264" r:id="rId9"/>
  </p:sldIdLst>
  <p:sldSz cx="9144000" cy="5143500" type="screen16x9"/>
  <p:notesSz cx="6858000" cy="9144000"/>
  <p:embeddedFontLst>
    <p:embeddedFont>
      <p:font typeface="Montserrat" panose="00000500000000000000" pitchFamily="2" charset="0"/>
      <p:regular r:id="rId11"/>
      <p:bold r:id="rId12"/>
      <p:italic r:id="rId13"/>
      <p:boldItalic r:id="rId14"/>
    </p:embeddedFont>
    <p:embeddedFont>
      <p:font typeface="Montserrat SemiBold" panose="000007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90392980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90392980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290392980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290392980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290392980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290392980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29039298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29039298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290392980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290392980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290392980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290392980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2903929805_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2903929805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8.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www.youtube.com/watch?v=aCLAOy6iWAs" TargetMode="External"/><Relationship Id="rId5" Type="http://schemas.openxmlformats.org/officeDocument/2006/relationships/hyperlink" Target="https://github.com/jayita13/oneAPI_ODAV"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126380"/>
            <a:ext cx="9143997" cy="5143490"/>
          </a:xfrm>
          <a:prstGeom prst="rect">
            <a:avLst/>
          </a:prstGeom>
          <a:noFill/>
          <a:ln>
            <a:noFill/>
          </a:ln>
        </p:spPr>
      </p:pic>
      <p:sp>
        <p:nvSpPr>
          <p:cNvPr id="63" name="Google Shape;63;p14"/>
          <p:cNvSpPr txBox="1"/>
          <p:nvPr/>
        </p:nvSpPr>
        <p:spPr>
          <a:xfrm>
            <a:off x="353850" y="3847425"/>
            <a:ext cx="3000000"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202729"/>
                </a:solidFill>
                <a:latin typeface="Montserrat SemiBold"/>
                <a:ea typeface="Montserrat SemiBold"/>
                <a:cs typeface="Montserrat SemiBold"/>
                <a:sym typeface="Montserrat SemiBold"/>
              </a:rPr>
              <a:t>Team Name : </a:t>
            </a:r>
            <a:r>
              <a:rPr lang="en-GB" sz="2100" dirty="0" err="1">
                <a:solidFill>
                  <a:srgbClr val="202729"/>
                </a:solidFill>
                <a:latin typeface="Montserrat SemiBold"/>
                <a:ea typeface="Montserrat SemiBold"/>
                <a:cs typeface="Montserrat SemiBold"/>
                <a:sym typeface="Montserrat SemiBold"/>
              </a:rPr>
              <a:t>Hitaya</a:t>
            </a:r>
            <a:endParaRPr lang="en-GB" sz="2100" dirty="0">
              <a:solidFill>
                <a:srgbClr val="202729"/>
              </a:solidFill>
              <a:latin typeface="Montserrat SemiBold"/>
              <a:ea typeface="Montserrat SemiBold"/>
              <a:cs typeface="Montserrat SemiBold"/>
              <a:sym typeface="Montserrat SemiBold"/>
            </a:endParaRPr>
          </a:p>
        </p:txBody>
      </p:sp>
      <p:sp>
        <p:nvSpPr>
          <p:cNvPr id="64" name="Google Shape;64;p14"/>
          <p:cNvSpPr txBox="1"/>
          <p:nvPr/>
        </p:nvSpPr>
        <p:spPr>
          <a:xfrm>
            <a:off x="353850" y="4355226"/>
            <a:ext cx="870094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202729"/>
                </a:solidFill>
                <a:latin typeface="Montserrat SemiBold"/>
                <a:ea typeface="Montserrat SemiBold"/>
                <a:cs typeface="Montserrat SemiBold"/>
                <a:sym typeface="Montserrat SemiBold"/>
              </a:rPr>
              <a:t>Team Members : Jayita Bhattacharyya, Arnab Das, </a:t>
            </a:r>
            <a:r>
              <a:rPr lang="en-GB" sz="2100" dirty="0" err="1">
                <a:solidFill>
                  <a:srgbClr val="202729"/>
                </a:solidFill>
                <a:latin typeface="Montserrat SemiBold"/>
                <a:ea typeface="Montserrat SemiBold"/>
                <a:cs typeface="Montserrat SemiBold"/>
                <a:sym typeface="Montserrat SemiBold"/>
              </a:rPr>
              <a:t>Sayan</a:t>
            </a:r>
            <a:r>
              <a:rPr lang="en-GB" sz="2100" dirty="0">
                <a:solidFill>
                  <a:srgbClr val="202729"/>
                </a:solidFill>
                <a:latin typeface="Montserrat SemiBold"/>
                <a:ea typeface="Montserrat SemiBold"/>
                <a:cs typeface="Montserrat SemiBold"/>
                <a:sym typeface="Montserrat SemiBold"/>
              </a:rPr>
              <a:t> Sinha, </a:t>
            </a:r>
            <a:r>
              <a:rPr lang="en-GB" sz="2100" dirty="0" err="1">
                <a:solidFill>
                  <a:srgbClr val="202729"/>
                </a:solidFill>
                <a:latin typeface="Montserrat SemiBold"/>
                <a:ea typeface="Montserrat SemiBold"/>
                <a:cs typeface="Montserrat SemiBold"/>
                <a:sym typeface="Montserrat SemiBold"/>
              </a:rPr>
              <a:t>Subhasish</a:t>
            </a:r>
            <a:r>
              <a:rPr lang="en-GB" sz="2100" dirty="0">
                <a:solidFill>
                  <a:srgbClr val="202729"/>
                </a:solidFill>
                <a:latin typeface="Montserrat SemiBold"/>
                <a:ea typeface="Montserrat SemiBold"/>
                <a:cs typeface="Montserrat SemiBold"/>
                <a:sym typeface="Montserrat SemiBold"/>
              </a:rPr>
              <a:t> Dutta</a:t>
            </a:r>
            <a:endParaRPr sz="500" dirty="0">
              <a:latin typeface="Montserrat SemiBold"/>
              <a:ea typeface="Montserrat SemiBold"/>
              <a:cs typeface="Montserrat SemiBold"/>
              <a:sym typeface="Montserrat SemiBold"/>
            </a:endParaRPr>
          </a:p>
        </p:txBody>
      </p:sp>
      <p:sp>
        <p:nvSpPr>
          <p:cNvPr id="65" name="Google Shape;65;p14"/>
          <p:cNvSpPr txBox="1"/>
          <p:nvPr/>
        </p:nvSpPr>
        <p:spPr>
          <a:xfrm>
            <a:off x="353850" y="3339525"/>
            <a:ext cx="680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err="1">
                <a:solidFill>
                  <a:srgbClr val="202729"/>
                </a:solidFill>
                <a:latin typeface="Montserrat SemiBold"/>
                <a:ea typeface="Montserrat SemiBold"/>
                <a:cs typeface="Montserrat SemiBold"/>
                <a:sym typeface="Montserrat SemiBold"/>
              </a:rPr>
              <a:t>oneAPI_ODAV</a:t>
            </a:r>
            <a:r>
              <a:rPr lang="en-GB" sz="2100" dirty="0">
                <a:solidFill>
                  <a:srgbClr val="202729"/>
                </a:solidFill>
                <a:latin typeface="Montserrat SemiBold"/>
                <a:ea typeface="Montserrat SemiBold"/>
                <a:cs typeface="Montserrat SemiBold"/>
                <a:sym typeface="Montserrat SemiBold"/>
              </a:rPr>
              <a:t> - </a:t>
            </a:r>
            <a:r>
              <a:rPr lang="en-GB" sz="2100" dirty="0" err="1">
                <a:solidFill>
                  <a:srgbClr val="202729"/>
                </a:solidFill>
                <a:latin typeface="Montserrat SemiBold"/>
                <a:ea typeface="Montserrat SemiBold"/>
                <a:cs typeface="Montserrat SemiBold"/>
                <a:sym typeface="Montserrat SemiBold"/>
              </a:rPr>
              <a:t>oneAPI</a:t>
            </a:r>
            <a:endParaRPr sz="2100" dirty="0">
              <a:solidFill>
                <a:srgbClr val="202729"/>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71" name="Google Shape;71;p15"/>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2" name="Google Shape;72;p15"/>
          <p:cNvSpPr txBox="1"/>
          <p:nvPr/>
        </p:nvSpPr>
        <p:spPr>
          <a:xfrm>
            <a:off x="311700" y="710149"/>
            <a:ext cx="8520600" cy="4122045"/>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GB" sz="1800" dirty="0">
                <a:solidFill>
                  <a:srgbClr val="434343"/>
                </a:solidFill>
                <a:latin typeface="Montserrat SemiBold"/>
                <a:ea typeface="Montserrat SemiBold"/>
                <a:cs typeface="Montserrat SemiBold"/>
                <a:sym typeface="Montserrat SemiBold"/>
              </a:rPr>
              <a:t>Problem Statement - </a:t>
            </a:r>
            <a:r>
              <a:rPr lang="en-IN" sz="1800" dirty="0"/>
              <a:t>Object Detection For Autonomous Vehicles</a:t>
            </a:r>
            <a:endParaRPr lang="en-GB" sz="1800" dirty="0">
              <a:solidFill>
                <a:srgbClr val="434343"/>
              </a:solidFill>
              <a:latin typeface="Montserrat SemiBold"/>
              <a:ea typeface="Montserrat SemiBold"/>
              <a:cs typeface="Montserrat SemiBold"/>
              <a:sym typeface="Montserrat SemiBold"/>
            </a:endParaRPr>
          </a:p>
          <a:p>
            <a:pPr marL="0" lvl="0" indent="0" rtl="0">
              <a:lnSpc>
                <a:spcPct val="115000"/>
              </a:lnSpc>
              <a:spcBef>
                <a:spcPts val="0"/>
              </a:spcBef>
              <a:spcAft>
                <a:spcPts val="1200"/>
              </a:spcAft>
              <a:buNone/>
            </a:pPr>
            <a:r>
              <a:rPr lang="en-US" dirty="0"/>
              <a:t>A real-time object detection model for autonomous vehicles using computer vision techniques and Intel® AI Analytics Toolkits its libraries, and SYCL/DPC++ Libraries. To create a deep learning model that can accurately detect objects such as pedestrians, vehicles, traffic signs, and traffic signals. The model should perform with high accuracy and low latency, ensuring safe navigation for autonomous vehicles.</a:t>
            </a:r>
          </a:p>
          <a:p>
            <a:pPr marL="0" lvl="0" indent="0" rtl="0">
              <a:lnSpc>
                <a:spcPct val="115000"/>
              </a:lnSpc>
              <a:spcBef>
                <a:spcPts val="0"/>
              </a:spcBef>
              <a:spcAft>
                <a:spcPts val="1200"/>
              </a:spcAft>
              <a:buNone/>
            </a:pPr>
            <a:endParaRPr lang="en-US" dirty="0"/>
          </a:p>
          <a:p>
            <a:pPr marL="0" lvl="0" indent="0" rtl="0">
              <a:lnSpc>
                <a:spcPct val="115000"/>
              </a:lnSpc>
              <a:spcBef>
                <a:spcPts val="0"/>
              </a:spcBef>
              <a:spcAft>
                <a:spcPts val="1200"/>
              </a:spcAft>
              <a:buNone/>
            </a:pPr>
            <a:endParaRPr lang="en-US" dirty="0">
              <a:solidFill>
                <a:srgbClr val="434343"/>
              </a:solidFill>
              <a:latin typeface="Montserrat SemiBold"/>
              <a:ea typeface="Montserrat SemiBold"/>
              <a:cs typeface="Montserrat SemiBold"/>
              <a:sym typeface="Montserrat SemiBold"/>
            </a:endParaRPr>
          </a:p>
        </p:txBody>
      </p:sp>
      <p:pic>
        <p:nvPicPr>
          <p:cNvPr id="3" name="Picture 2" descr="A picture containing diagram, map, screenshot, plan&#10;&#10;Description automatically generated">
            <a:extLst>
              <a:ext uri="{FF2B5EF4-FFF2-40B4-BE49-F238E27FC236}">
                <a16:creationId xmlns:a16="http://schemas.microsoft.com/office/drawing/2014/main" id="{E8D382CA-555C-27BD-DA78-2AC1D2519AC4}"/>
              </a:ext>
            </a:extLst>
          </p:cNvPr>
          <p:cNvPicPr>
            <a:picLocks noChangeAspect="1"/>
          </p:cNvPicPr>
          <p:nvPr/>
        </p:nvPicPr>
        <p:blipFill>
          <a:blip r:embed="rId5"/>
          <a:stretch>
            <a:fillRect/>
          </a:stretch>
        </p:blipFill>
        <p:spPr>
          <a:xfrm>
            <a:off x="416313" y="2571750"/>
            <a:ext cx="3754244" cy="2111762"/>
          </a:xfrm>
          <a:prstGeom prst="rect">
            <a:avLst/>
          </a:prstGeom>
        </p:spPr>
      </p:pic>
      <p:pic>
        <p:nvPicPr>
          <p:cNvPr id="5" name="Picture 4" descr="A screenshot of a video&#10;&#10;Description automatically generated with low confidence">
            <a:extLst>
              <a:ext uri="{FF2B5EF4-FFF2-40B4-BE49-F238E27FC236}">
                <a16:creationId xmlns:a16="http://schemas.microsoft.com/office/drawing/2014/main" id="{D001B811-8424-54C1-B9DA-395796303A6D}"/>
              </a:ext>
            </a:extLst>
          </p:cNvPr>
          <p:cNvPicPr>
            <a:picLocks noChangeAspect="1"/>
          </p:cNvPicPr>
          <p:nvPr/>
        </p:nvPicPr>
        <p:blipFill>
          <a:blip r:embed="rId6"/>
          <a:stretch>
            <a:fillRect/>
          </a:stretch>
        </p:blipFill>
        <p:spPr>
          <a:xfrm>
            <a:off x="4572000" y="2571750"/>
            <a:ext cx="4155687" cy="2191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87616"/>
          <a:stretch/>
        </p:blipFill>
        <p:spPr>
          <a:xfrm>
            <a:off x="-3" y="0"/>
            <a:ext cx="9144003" cy="636926"/>
          </a:xfrm>
          <a:prstGeom prst="rect">
            <a:avLst/>
          </a:prstGeom>
          <a:noFill/>
          <a:ln>
            <a:noFill/>
          </a:ln>
        </p:spPr>
      </p:pic>
      <p:pic>
        <p:nvPicPr>
          <p:cNvPr id="78" name="Google Shape;78;p16"/>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9" name="Google Shape;79;p16"/>
          <p:cNvSpPr txBox="1"/>
          <p:nvPr/>
        </p:nvSpPr>
        <p:spPr>
          <a:xfrm>
            <a:off x="817754" y="401001"/>
            <a:ext cx="7508488" cy="47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800"/>
              <a:buFont typeface="Arial"/>
              <a:buNone/>
            </a:pPr>
            <a:r>
              <a:rPr lang="en-GB" sz="1900" dirty="0">
                <a:solidFill>
                  <a:srgbClr val="434343"/>
                </a:solidFill>
                <a:latin typeface="Montserrat SemiBold"/>
                <a:ea typeface="Montserrat SemiBold"/>
                <a:cs typeface="Montserrat SemiBold"/>
                <a:sym typeface="Montserrat SemiBold"/>
              </a:rPr>
              <a:t>Architecture – Impact of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/SYCL (How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 /SYCL helped you?)</a:t>
            </a:r>
            <a:endParaRPr sz="1900" dirty="0">
              <a:solidFill>
                <a:srgbClr val="434343"/>
              </a:solidFill>
              <a:latin typeface="Montserrat SemiBold"/>
              <a:ea typeface="Montserrat SemiBold"/>
              <a:cs typeface="Montserrat SemiBold"/>
              <a:sym typeface="Montserrat SemiBold"/>
            </a:endParaRPr>
          </a:p>
        </p:txBody>
      </p:sp>
      <p:pic>
        <p:nvPicPr>
          <p:cNvPr id="3" name="Picture 2" descr="A picture containing text, screenshot, diagram, font&#10;&#10;Description automatically generated">
            <a:extLst>
              <a:ext uri="{FF2B5EF4-FFF2-40B4-BE49-F238E27FC236}">
                <a16:creationId xmlns:a16="http://schemas.microsoft.com/office/drawing/2014/main" id="{43CE436D-9AFB-A641-E80B-3B650A406C21}"/>
              </a:ext>
            </a:extLst>
          </p:cNvPr>
          <p:cNvPicPr>
            <a:picLocks noChangeAspect="1"/>
          </p:cNvPicPr>
          <p:nvPr/>
        </p:nvPicPr>
        <p:blipFill>
          <a:blip r:embed="rId5"/>
          <a:stretch>
            <a:fillRect/>
          </a:stretch>
        </p:blipFill>
        <p:spPr>
          <a:xfrm>
            <a:off x="185855" y="1119092"/>
            <a:ext cx="8779726" cy="3814634"/>
          </a:xfrm>
          <a:prstGeom prst="rect">
            <a:avLst/>
          </a:prstGeom>
        </p:spPr>
      </p:pic>
      <p:pic>
        <p:nvPicPr>
          <p:cNvPr id="3074" name="Picture 2">
            <a:extLst>
              <a:ext uri="{FF2B5EF4-FFF2-40B4-BE49-F238E27FC236}">
                <a16:creationId xmlns:a16="http://schemas.microsoft.com/office/drawing/2014/main" id="{AB821373-3EDD-4FE7-C011-7149EA93D9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724" y="2950530"/>
            <a:ext cx="306060" cy="2677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FC7DB22-E7BF-B485-3942-055466398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1611" y="1593798"/>
            <a:ext cx="306060" cy="267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92" name="Google Shape;92;p18"/>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93" name="Google Shape;93;p18"/>
          <p:cNvSpPr txBox="1"/>
          <p:nvPr/>
        </p:nvSpPr>
        <p:spPr>
          <a:xfrm>
            <a:off x="1064100" y="538699"/>
            <a:ext cx="7015800" cy="87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sz="1900" dirty="0">
                <a:solidFill>
                  <a:schemeClr val="dk2"/>
                </a:solidFill>
                <a:latin typeface="Montserrat SemiBold"/>
                <a:ea typeface="Montserrat SemiBold"/>
                <a:cs typeface="Montserrat SemiBold"/>
                <a:sym typeface="Montserrat SemiBold"/>
              </a:rPr>
              <a:t>Demo Video/Live Demo</a:t>
            </a:r>
            <a:endParaRPr sz="1900" dirty="0">
              <a:solidFill>
                <a:schemeClr val="dk2"/>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Clr>
                <a:schemeClr val="dk1"/>
              </a:buClr>
              <a:buSzPts val="1100"/>
              <a:buFont typeface="Arial"/>
              <a:buNone/>
            </a:pPr>
            <a:r>
              <a:rPr lang="en-GB" sz="1900" dirty="0">
                <a:solidFill>
                  <a:schemeClr val="dk2"/>
                </a:solidFill>
                <a:latin typeface="Montserrat SemiBold"/>
                <a:ea typeface="Montserrat SemiBold"/>
                <a:cs typeface="Montserrat SemiBold"/>
                <a:sym typeface="Montserrat SemiBold"/>
              </a:rPr>
              <a:t>Please elaborate </a:t>
            </a:r>
            <a:r>
              <a:rPr lang="en-GB" sz="1900" dirty="0" err="1">
                <a:solidFill>
                  <a:schemeClr val="dk2"/>
                </a:solidFill>
                <a:latin typeface="Montserrat SemiBold"/>
                <a:ea typeface="Montserrat SemiBold"/>
                <a:cs typeface="Montserrat SemiBold"/>
                <a:sym typeface="Montserrat SemiBold"/>
              </a:rPr>
              <a:t>oneAPI</a:t>
            </a:r>
            <a:r>
              <a:rPr lang="en-GB" sz="1900" dirty="0">
                <a:solidFill>
                  <a:schemeClr val="dk2"/>
                </a:solidFill>
                <a:latin typeface="Montserrat SemiBold"/>
                <a:ea typeface="Montserrat SemiBold"/>
                <a:cs typeface="Montserrat SemiBold"/>
                <a:sym typeface="Montserrat SemiBold"/>
              </a:rPr>
              <a:t>/SYCL usage </a:t>
            </a:r>
            <a:endParaRPr sz="1900" dirty="0">
              <a:solidFill>
                <a:schemeClr val="dk2"/>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Clr>
                <a:schemeClr val="dk1"/>
              </a:buClr>
              <a:buSzPts val="1800"/>
              <a:buFont typeface="Arial"/>
              <a:buNone/>
            </a:pPr>
            <a:endParaRPr sz="1900" dirty="0">
              <a:solidFill>
                <a:schemeClr val="dk2"/>
              </a:solidFill>
              <a:latin typeface="Montserrat SemiBold"/>
              <a:ea typeface="Montserrat SemiBold"/>
              <a:cs typeface="Montserrat SemiBold"/>
              <a:sym typeface="Montserrat SemiBold"/>
            </a:endParaRPr>
          </a:p>
        </p:txBody>
      </p:sp>
      <p:pic>
        <p:nvPicPr>
          <p:cNvPr id="3" name="Picture 2" descr="A picture containing text, screenshot, building, way&#10;&#10;Description automatically generated">
            <a:extLst>
              <a:ext uri="{FF2B5EF4-FFF2-40B4-BE49-F238E27FC236}">
                <a16:creationId xmlns:a16="http://schemas.microsoft.com/office/drawing/2014/main" id="{C4E1AF89-E2CA-4D9F-BD6D-2A77221777A3}"/>
              </a:ext>
            </a:extLst>
          </p:cNvPr>
          <p:cNvPicPr>
            <a:picLocks noChangeAspect="1"/>
          </p:cNvPicPr>
          <p:nvPr/>
        </p:nvPicPr>
        <p:blipFill>
          <a:blip r:embed="rId5"/>
          <a:stretch>
            <a:fillRect/>
          </a:stretch>
        </p:blipFill>
        <p:spPr>
          <a:xfrm>
            <a:off x="512955" y="1417399"/>
            <a:ext cx="8274205" cy="3429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85" name="Google Shape;85;p17"/>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86" name="Google Shape;86;p17"/>
          <p:cNvSpPr txBox="1"/>
          <p:nvPr/>
        </p:nvSpPr>
        <p:spPr>
          <a:xfrm>
            <a:off x="334537" y="577012"/>
            <a:ext cx="8474926" cy="47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770"/>
              <a:buNone/>
            </a:pPr>
            <a:r>
              <a:rPr lang="en-GB" sz="1960" dirty="0">
                <a:solidFill>
                  <a:srgbClr val="434343"/>
                </a:solidFill>
                <a:latin typeface="Montserrat SemiBold"/>
                <a:ea typeface="Montserrat SemiBold"/>
                <a:cs typeface="Montserrat SemiBold"/>
                <a:sym typeface="Montserrat SemiBold"/>
              </a:rPr>
              <a:t>Core components of </a:t>
            </a:r>
            <a:r>
              <a:rPr lang="en-GB" sz="1960" dirty="0" err="1">
                <a:solidFill>
                  <a:srgbClr val="434343"/>
                </a:solidFill>
                <a:latin typeface="Montserrat SemiBold"/>
                <a:ea typeface="Montserrat SemiBold"/>
                <a:cs typeface="Montserrat SemiBold"/>
                <a:sym typeface="Montserrat SemiBold"/>
              </a:rPr>
              <a:t>oneAPI</a:t>
            </a:r>
            <a:r>
              <a:rPr lang="en-GB" sz="1960" dirty="0">
                <a:solidFill>
                  <a:srgbClr val="434343"/>
                </a:solidFill>
                <a:latin typeface="Montserrat SemiBold"/>
                <a:ea typeface="Montserrat SemiBold"/>
                <a:cs typeface="Montserrat SemiBold"/>
                <a:sym typeface="Montserrat SemiBold"/>
              </a:rPr>
              <a:t> used in the project</a:t>
            </a:r>
          </a:p>
          <a:p>
            <a:pPr algn="l"/>
            <a:r>
              <a:rPr lang="en-IN" sz="4000" b="1" i="0" dirty="0">
                <a:solidFill>
                  <a:srgbClr val="555555"/>
                </a:solidFill>
                <a:effectLst/>
                <a:latin typeface="Intel Clear Light" panose="020B0404020203020204"/>
              </a:rPr>
              <a:t>		</a:t>
            </a:r>
            <a:endParaRPr lang="en-IN" sz="1800" b="1" i="0" dirty="0">
              <a:solidFill>
                <a:srgbClr val="555555"/>
              </a:solidFill>
              <a:effectLst/>
              <a:latin typeface="Intel Clear Light" panose="020B0404020203020204"/>
            </a:endParaRPr>
          </a:p>
          <a:p>
            <a:pPr marL="171450" lvl="2" indent="-171450">
              <a:buFont typeface="Wingdings" panose="05000000000000000000" pitchFamily="2" charset="2"/>
              <a:buChar char="ü"/>
            </a:pPr>
            <a:r>
              <a:rPr lang="en-IN" sz="2000" b="0" i="0" dirty="0">
                <a:solidFill>
                  <a:srgbClr val="555555"/>
                </a:solidFill>
                <a:effectLst/>
                <a:latin typeface="Intel Clear" panose="020B0604020203020204"/>
              </a:rPr>
              <a:t>Intel® Optimization for </a:t>
            </a:r>
            <a:r>
              <a:rPr lang="en-IN" sz="2000" b="0" i="0" dirty="0" err="1">
                <a:solidFill>
                  <a:srgbClr val="555555"/>
                </a:solidFill>
                <a:effectLst/>
                <a:latin typeface="Intel Clear" panose="020B0604020203020204"/>
              </a:rPr>
              <a:t>PyTorch</a:t>
            </a:r>
            <a:r>
              <a:rPr lang="en-IN" sz="2000" b="0" i="0" dirty="0">
                <a:solidFill>
                  <a:srgbClr val="555555"/>
                </a:solidFill>
                <a:effectLst/>
                <a:latin typeface="Intel Clear" panose="020B0604020203020204"/>
              </a:rPr>
              <a:t> </a:t>
            </a:r>
          </a:p>
          <a:p>
            <a:pPr marL="171450" indent="-171450" algn="l">
              <a:buFont typeface="Wingdings" panose="05000000000000000000" pitchFamily="2" charset="2"/>
              <a:buChar char="ü"/>
            </a:pPr>
            <a:r>
              <a:rPr lang="en-IN" sz="2000" b="0" i="0" dirty="0">
                <a:solidFill>
                  <a:srgbClr val="555555"/>
                </a:solidFill>
                <a:effectLst/>
                <a:latin typeface="Intel Clear" panose="020B0604020203020204"/>
              </a:rPr>
              <a:t>Intel® Distribution for Python </a:t>
            </a:r>
          </a:p>
          <a:p>
            <a:pPr marL="171450" indent="-171450" algn="l">
              <a:buFont typeface="Wingdings" panose="05000000000000000000" pitchFamily="2" charset="2"/>
              <a:buChar char="ü"/>
            </a:pPr>
            <a:r>
              <a:rPr lang="en-IN" sz="2000" b="0" i="0" dirty="0">
                <a:solidFill>
                  <a:srgbClr val="555555"/>
                </a:solidFill>
                <a:effectLst/>
                <a:latin typeface="Intel Clear" panose="020B0604020203020204"/>
              </a:rPr>
              <a:t>Intel® Distribution of </a:t>
            </a:r>
            <a:r>
              <a:rPr lang="en-IN" sz="2000" b="0" i="0" dirty="0" err="1">
                <a:solidFill>
                  <a:srgbClr val="555555"/>
                </a:solidFill>
                <a:effectLst/>
                <a:latin typeface="Intel Clear" panose="020B0604020203020204"/>
              </a:rPr>
              <a:t>Modin</a:t>
            </a:r>
            <a:r>
              <a:rPr lang="en-IN" sz="2000" b="0" i="0" dirty="0">
                <a:solidFill>
                  <a:srgbClr val="555555"/>
                </a:solidFill>
                <a:effectLst/>
                <a:latin typeface="Intel Clear" panose="020B0604020203020204"/>
              </a:rPr>
              <a:t> (For Data Analysis)</a:t>
            </a:r>
          </a:p>
          <a:p>
            <a:pPr algn="l"/>
            <a:endParaRPr lang="en-IN" sz="2000" b="0" i="0" dirty="0">
              <a:solidFill>
                <a:srgbClr val="555555"/>
              </a:solidFill>
              <a:effectLst/>
              <a:latin typeface="Intel Clear" panose="020B0604020203020204"/>
            </a:endParaRPr>
          </a:p>
          <a:p>
            <a:pPr algn="l"/>
            <a:r>
              <a:rPr lang="en-IN" sz="2000" b="1" dirty="0">
                <a:solidFill>
                  <a:srgbClr val="555555"/>
                </a:solidFill>
                <a:latin typeface="Intel Clear" panose="020B0604020203020204"/>
              </a:rPr>
              <a:t>How is helps us?</a:t>
            </a:r>
          </a:p>
          <a:p>
            <a:pPr marL="342900" indent="-342900">
              <a:buFont typeface="+mj-lt"/>
              <a:buAutoNum type="arabicPeriod"/>
            </a:pPr>
            <a:r>
              <a:rPr lang="en-IN" sz="1800" dirty="0">
                <a:solidFill>
                  <a:srgbClr val="555555"/>
                </a:solidFill>
                <a:latin typeface="Intel Clear" panose="020B0604020203020204"/>
              </a:rPr>
              <a:t>Model training and performance got significant boost after training it using Intel Dev cloud using </a:t>
            </a:r>
            <a:r>
              <a:rPr lang="en-IN" sz="1800" dirty="0" err="1">
                <a:solidFill>
                  <a:srgbClr val="555555"/>
                </a:solidFill>
                <a:latin typeface="Intel Clear" panose="020B0604020203020204"/>
              </a:rPr>
              <a:t>Jupyter</a:t>
            </a:r>
            <a:r>
              <a:rPr lang="en-IN" sz="1800" dirty="0">
                <a:solidFill>
                  <a:srgbClr val="555555"/>
                </a:solidFill>
                <a:latin typeface="Intel Clear" panose="020B0604020203020204"/>
              </a:rPr>
              <a:t> Notebook.</a:t>
            </a:r>
          </a:p>
          <a:p>
            <a:pPr marL="342900" indent="-342900">
              <a:buFont typeface="+mj-lt"/>
              <a:buAutoNum type="arabicPeriod"/>
            </a:pPr>
            <a:r>
              <a:rPr lang="en-IN" sz="1800" dirty="0">
                <a:solidFill>
                  <a:srgbClr val="555555"/>
                </a:solidFill>
                <a:latin typeface="Intel Clear" panose="020B0604020203020204"/>
              </a:rPr>
              <a:t>We can train on a huge dataset at the same time, by using Dev cloud.</a:t>
            </a:r>
          </a:p>
          <a:p>
            <a:pPr marL="0" lvl="0" indent="0" algn="ctr" rtl="0">
              <a:lnSpc>
                <a:spcPct val="115000"/>
              </a:lnSpc>
              <a:spcBef>
                <a:spcPts val="0"/>
              </a:spcBef>
              <a:spcAft>
                <a:spcPts val="0"/>
              </a:spcAft>
              <a:buSzPts val="770"/>
              <a:buNone/>
            </a:pPr>
            <a:endParaRPr lang="en-GB" sz="1960" dirty="0">
              <a:solidFill>
                <a:srgbClr val="434343"/>
              </a:solidFill>
              <a:latin typeface="Montserrat SemiBold"/>
              <a:ea typeface="Montserrat SemiBold"/>
              <a:cs typeface="Montserrat SemiBold"/>
              <a:sym typeface="Montserrat SemiBold"/>
            </a:endParaRPr>
          </a:p>
        </p:txBody>
      </p:sp>
      <p:pic>
        <p:nvPicPr>
          <p:cNvPr id="2050" name="Picture 2">
            <a:extLst>
              <a:ext uri="{FF2B5EF4-FFF2-40B4-BE49-F238E27FC236}">
                <a16:creationId xmlns:a16="http://schemas.microsoft.com/office/drawing/2014/main" id="{932049FB-2EA8-3432-569B-EBBCB4D8CB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5326" y="1621446"/>
            <a:ext cx="873357" cy="7641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106" name="Google Shape;106;p20"/>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07" name="Google Shape;107;p20"/>
          <p:cNvSpPr txBox="1"/>
          <p:nvPr/>
        </p:nvSpPr>
        <p:spPr>
          <a:xfrm>
            <a:off x="591219" y="437578"/>
            <a:ext cx="770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Results Summary</a:t>
            </a:r>
          </a:p>
          <a:p>
            <a:pPr marL="0" lvl="0" indent="0"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With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			  Without </a:t>
            </a:r>
            <a:r>
              <a:rPr lang="en-GB" sz="1900" dirty="0" err="1">
                <a:solidFill>
                  <a:srgbClr val="434343"/>
                </a:solidFill>
                <a:latin typeface="Montserrat SemiBold"/>
                <a:ea typeface="Montserrat SemiBold"/>
                <a:cs typeface="Montserrat SemiBold"/>
                <a:sym typeface="Montserrat SemiBold"/>
              </a:rPr>
              <a:t>OneAPI</a:t>
            </a: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p:txBody>
      </p:sp>
      <p:sp>
        <p:nvSpPr>
          <p:cNvPr id="4" name="AutoShape 2">
            <a:extLst>
              <a:ext uri="{FF2B5EF4-FFF2-40B4-BE49-F238E27FC236}">
                <a16:creationId xmlns:a16="http://schemas.microsoft.com/office/drawing/2014/main" id="{9940A8A2-9AEE-3A7C-0253-2DD93264A05B}"/>
              </a:ext>
            </a:extLst>
          </p:cNvPr>
          <p:cNvSpPr>
            <a:spLocks noChangeAspect="1" noChangeArrowheads="1"/>
          </p:cNvSpPr>
          <p:nvPr/>
        </p:nvSpPr>
        <p:spPr bwMode="auto">
          <a:xfrm>
            <a:off x="936702" y="2419350"/>
            <a:ext cx="3787698" cy="37876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0E71AFE-DC01-4CB9-5A4B-8C8AB87C5DD9}"/>
              </a:ext>
            </a:extLst>
          </p:cNvPr>
          <p:cNvPicPr>
            <a:picLocks noChangeAspect="1"/>
          </p:cNvPicPr>
          <p:nvPr/>
        </p:nvPicPr>
        <p:blipFill>
          <a:blip r:embed="rId5"/>
          <a:stretch>
            <a:fillRect/>
          </a:stretch>
        </p:blipFill>
        <p:spPr>
          <a:xfrm>
            <a:off x="730255" y="1355803"/>
            <a:ext cx="3499776" cy="800354"/>
          </a:xfrm>
          <a:prstGeom prst="rect">
            <a:avLst/>
          </a:prstGeom>
        </p:spPr>
      </p:pic>
      <p:pic>
        <p:nvPicPr>
          <p:cNvPr id="9" name="Picture 8">
            <a:extLst>
              <a:ext uri="{FF2B5EF4-FFF2-40B4-BE49-F238E27FC236}">
                <a16:creationId xmlns:a16="http://schemas.microsoft.com/office/drawing/2014/main" id="{D7D018C3-B29E-7606-C469-AF174E12AF84}"/>
              </a:ext>
            </a:extLst>
          </p:cNvPr>
          <p:cNvPicPr>
            <a:picLocks noChangeAspect="1"/>
          </p:cNvPicPr>
          <p:nvPr/>
        </p:nvPicPr>
        <p:blipFill>
          <a:blip r:embed="rId6"/>
          <a:stretch>
            <a:fillRect/>
          </a:stretch>
        </p:blipFill>
        <p:spPr>
          <a:xfrm>
            <a:off x="4505092" y="1330374"/>
            <a:ext cx="4304371" cy="800354"/>
          </a:xfrm>
          <a:prstGeom prst="rect">
            <a:avLst/>
          </a:prstGeom>
        </p:spPr>
      </p:pic>
      <p:sp>
        <p:nvSpPr>
          <p:cNvPr id="10" name="TextBox 9">
            <a:extLst>
              <a:ext uri="{FF2B5EF4-FFF2-40B4-BE49-F238E27FC236}">
                <a16:creationId xmlns:a16="http://schemas.microsoft.com/office/drawing/2014/main" id="{F8D60B9F-C935-A2DC-E516-6A0890970361}"/>
              </a:ext>
            </a:extLst>
          </p:cNvPr>
          <p:cNvSpPr txBox="1"/>
          <p:nvPr/>
        </p:nvSpPr>
        <p:spPr>
          <a:xfrm>
            <a:off x="648479" y="2763839"/>
            <a:ext cx="3425433" cy="1600438"/>
          </a:xfrm>
          <a:prstGeom prst="rect">
            <a:avLst/>
          </a:prstGeom>
          <a:noFill/>
        </p:spPr>
        <p:txBody>
          <a:bodyPr wrap="square" rtlCol="0">
            <a:spAutoFit/>
          </a:bodyPr>
          <a:lstStyle/>
          <a:p>
            <a:r>
              <a:rPr lang="en-IN" dirty="0"/>
              <a:t>Model gains almost </a:t>
            </a:r>
            <a:r>
              <a:rPr lang="en-IN" b="1" dirty="0"/>
              <a:t>1.5x faster </a:t>
            </a:r>
            <a:r>
              <a:rPr lang="en-IN" dirty="0"/>
              <a:t>performance training optimized speed with IPEX (Intel Optimization for </a:t>
            </a:r>
            <a:r>
              <a:rPr lang="en-IN" dirty="0" err="1"/>
              <a:t>PyTorch</a:t>
            </a:r>
            <a:r>
              <a:rPr lang="en-IN" dirty="0"/>
              <a:t>)</a:t>
            </a:r>
          </a:p>
          <a:p>
            <a:endParaRPr lang="en-IN" dirty="0"/>
          </a:p>
          <a:p>
            <a:r>
              <a:rPr lang="en-IN" dirty="0"/>
              <a:t>CPU Wall time shows comparison in each epoch.</a:t>
            </a:r>
          </a:p>
        </p:txBody>
      </p:sp>
      <p:pic>
        <p:nvPicPr>
          <p:cNvPr id="3" name="Picture 2">
            <a:extLst>
              <a:ext uri="{FF2B5EF4-FFF2-40B4-BE49-F238E27FC236}">
                <a16:creationId xmlns:a16="http://schemas.microsoft.com/office/drawing/2014/main" id="{180EA646-B17B-460B-5DE1-FEF1F34AD010}"/>
              </a:ext>
            </a:extLst>
          </p:cNvPr>
          <p:cNvPicPr>
            <a:picLocks noChangeAspect="1"/>
          </p:cNvPicPr>
          <p:nvPr/>
        </p:nvPicPr>
        <p:blipFill>
          <a:blip r:embed="rId7"/>
          <a:stretch>
            <a:fillRect/>
          </a:stretch>
        </p:blipFill>
        <p:spPr>
          <a:xfrm>
            <a:off x="4230031" y="2407323"/>
            <a:ext cx="4579432" cy="24047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99" name="Google Shape;99;p19"/>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00" name="Google Shape;100;p19"/>
          <p:cNvSpPr txBox="1"/>
          <p:nvPr/>
        </p:nvSpPr>
        <p:spPr>
          <a:xfrm>
            <a:off x="622800" y="784800"/>
            <a:ext cx="78984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GitHub Link</a:t>
            </a: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IN" sz="1900" u="sng"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sz="1900" u="sng" dirty="0">
              <a:solidFill>
                <a:srgbClr val="434343"/>
              </a:solidFill>
              <a:latin typeface="Montserrat SemiBold"/>
              <a:ea typeface="Montserrat SemiBold"/>
              <a:cs typeface="Montserrat SemiBold"/>
              <a:sym typeface="Montserrat SemiBold"/>
            </a:endParaRPr>
          </a:p>
        </p:txBody>
      </p:sp>
      <p:sp>
        <p:nvSpPr>
          <p:cNvPr id="2" name="TextBox 1">
            <a:extLst>
              <a:ext uri="{FF2B5EF4-FFF2-40B4-BE49-F238E27FC236}">
                <a16:creationId xmlns:a16="http://schemas.microsoft.com/office/drawing/2014/main" id="{FAE831C0-9F3F-E5C6-F021-08F16A2CC00F}"/>
              </a:ext>
            </a:extLst>
          </p:cNvPr>
          <p:cNvSpPr txBox="1"/>
          <p:nvPr/>
        </p:nvSpPr>
        <p:spPr>
          <a:xfrm>
            <a:off x="622800" y="1954328"/>
            <a:ext cx="8393151" cy="830997"/>
          </a:xfrm>
          <a:prstGeom prst="rect">
            <a:avLst/>
          </a:prstGeom>
          <a:noFill/>
        </p:spPr>
        <p:txBody>
          <a:bodyPr wrap="square" rtlCol="0">
            <a:spAutoFit/>
          </a:bodyPr>
          <a:lstStyle/>
          <a:p>
            <a:r>
              <a:rPr lang="en-GB" sz="1600" dirty="0">
                <a:solidFill>
                  <a:schemeClr val="tx1"/>
                </a:solidFill>
                <a:latin typeface="Montserrat SemiBold"/>
                <a:ea typeface="Montserrat SemiBold"/>
                <a:cs typeface="Montserrat SemiBold"/>
                <a:sym typeface="Montserrat SemiBold"/>
              </a:rPr>
              <a:t>Codebase Link - </a:t>
            </a:r>
            <a:r>
              <a:rPr lang="en-IN" sz="1600" u="sng" dirty="0">
                <a:solidFill>
                  <a:srgbClr val="0097A7"/>
                </a:solidFill>
                <a:latin typeface="Montserrat SemiBold"/>
                <a:ea typeface="Montserrat SemiBold"/>
                <a:cs typeface="Montserrat SemiBold"/>
                <a:sym typeface="Montserrat SemiBold"/>
                <a:hlinkClick r:id="rId5">
                  <a:extLst>
                    <a:ext uri="{A12FA001-AC4F-418D-AE19-62706E023703}">
                      <ahyp:hlinkClr xmlns:ahyp="http://schemas.microsoft.com/office/drawing/2018/hyperlinkcolor" val="tx"/>
                    </a:ext>
                  </a:extLst>
                </a:hlinkClick>
              </a:rPr>
              <a:t>https://github.com/jayita13/oneAPI_ODAV</a:t>
            </a:r>
            <a:endParaRPr lang="en-IN" sz="1600" u="sng" dirty="0">
              <a:solidFill>
                <a:srgbClr val="0097A7"/>
              </a:solidFill>
              <a:latin typeface="Montserrat SemiBold"/>
              <a:ea typeface="Montserrat SemiBold"/>
              <a:cs typeface="Montserrat SemiBold"/>
              <a:sym typeface="Montserrat SemiBold"/>
            </a:endParaRPr>
          </a:p>
          <a:p>
            <a:r>
              <a:rPr lang="en-IN" sz="1600" dirty="0">
                <a:solidFill>
                  <a:schemeClr val="tx1"/>
                </a:solidFill>
                <a:latin typeface="Montserrat SemiBold"/>
                <a:ea typeface="Montserrat SemiBold"/>
                <a:cs typeface="Montserrat SemiBold"/>
                <a:sym typeface="Montserrat SemiBold"/>
              </a:rPr>
              <a:t> </a:t>
            </a:r>
          </a:p>
          <a:p>
            <a:r>
              <a:rPr lang="en-IN" sz="1600" dirty="0">
                <a:solidFill>
                  <a:schemeClr val="tx1"/>
                </a:solidFill>
                <a:latin typeface="Montserrat SemiBold"/>
                <a:ea typeface="Montserrat SemiBold"/>
                <a:cs typeface="Montserrat SemiBold"/>
                <a:sym typeface="Montserrat SemiBold"/>
              </a:rPr>
              <a:t>Working Demo Video - </a:t>
            </a:r>
            <a:r>
              <a:rPr lang="en-IN" sz="1600" u="sng" dirty="0">
                <a:solidFill>
                  <a:srgbClr val="0097A7"/>
                </a:solidFill>
                <a:latin typeface="Montserrat SemiBold"/>
                <a:ea typeface="Montserrat SemiBold"/>
                <a:cs typeface="Montserrat SemiBold"/>
                <a:sym typeface="Montserrat SemiBold"/>
                <a:hlinkClick r:id="rId6"/>
              </a:rPr>
              <a:t>https://www.youtube.com/watch?v=aCLAOy6iWAs</a:t>
            </a:r>
            <a:endParaRPr lang="en-IN"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0" y="0"/>
            <a:ext cx="9143997" cy="5143490"/>
          </a:xfrm>
          <a:prstGeom prst="rect">
            <a:avLst/>
          </a:prstGeom>
          <a:noFill/>
          <a:ln>
            <a:noFill/>
          </a:ln>
        </p:spPr>
      </p:pic>
      <p:pic>
        <p:nvPicPr>
          <p:cNvPr id="113" name="Google Shape;113;p21"/>
          <p:cNvPicPr preferRelativeResize="0"/>
          <p:nvPr/>
        </p:nvPicPr>
        <p:blipFill rotWithShape="1">
          <a:blip r:embed="rId4">
            <a:alphaModFix/>
          </a:blip>
          <a:srcRect b="87616"/>
          <a:stretch/>
        </p:blipFill>
        <p:spPr>
          <a:xfrm>
            <a:off x="0" y="0"/>
            <a:ext cx="9144003" cy="636926"/>
          </a:xfrm>
          <a:prstGeom prst="rect">
            <a:avLst/>
          </a:prstGeom>
          <a:noFill/>
          <a:ln>
            <a:noFill/>
          </a:ln>
        </p:spPr>
      </p:pic>
      <p:sp>
        <p:nvSpPr>
          <p:cNvPr id="114" name="Google Shape;114;p21"/>
          <p:cNvSpPr txBox="1"/>
          <p:nvPr/>
        </p:nvSpPr>
        <p:spPr>
          <a:xfrm>
            <a:off x="4457675" y="2428175"/>
            <a:ext cx="2347200" cy="58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GB" sz="2600" b="1">
                <a:solidFill>
                  <a:srgbClr val="39E2FF"/>
                </a:solidFill>
                <a:latin typeface="Montserrat"/>
                <a:ea typeface="Montserrat"/>
                <a:cs typeface="Montserrat"/>
                <a:sym typeface="Montserrat"/>
              </a:rPr>
              <a:t>THANK YOU</a:t>
            </a:r>
            <a:endParaRPr sz="2100" b="1">
              <a:solidFill>
                <a:srgbClr val="39E2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1443</TotalTime>
  <Words>269</Words>
  <Application>Microsoft Office PowerPoint</Application>
  <PresentationFormat>On-screen Show (16:9)</PresentationFormat>
  <Paragraphs>28</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Montserrat SemiBold</vt:lpstr>
      <vt:lpstr>Arial</vt:lpstr>
      <vt:lpstr>Montserrat</vt:lpstr>
      <vt:lpstr>Intel Clear</vt:lpstr>
      <vt:lpstr>Intel Clear Light</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Jayita Bhattacharyya</cp:lastModifiedBy>
  <cp:revision>4</cp:revision>
  <dcterms:modified xsi:type="dcterms:W3CDTF">2023-06-25T05:53:49Z</dcterms:modified>
</cp:coreProperties>
</file>